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2" d="100"/>
          <a:sy n="42" d="100"/>
        </p:scale>
        <p:origin x="-48" y="-1805"/>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Resistance to STEM </a:t>
            </a:r>
            <a:r>
              <a:rPr lang="en-US" sz="3200" dirty="0"/>
              <a:t>begins </a:t>
            </a:r>
            <a:r>
              <a:rPr lang="en-US" sz="3200" dirty="0" smtClean="0"/>
              <a:t>in primary education </a:t>
            </a:r>
            <a:r>
              <a:rPr lang="en-US" sz="3200" dirty="0"/>
              <a:t>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a:t>
            </a:r>
            <a:r>
              <a:rPr lang="en-US" sz="3200" dirty="0" smtClean="0"/>
              <a:t>16% </a:t>
            </a:r>
            <a:r>
              <a:rPr lang="en-US" sz="3200" dirty="0"/>
              <a:t>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7522086" cy="2642203"/>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We wanted to make data collection as plug-and-play as possible for simplicity while still allowing access to internal hardware and software for those who </a:t>
            </a:r>
            <a:r>
              <a:rPr lang="en-US" sz="3200" dirty="0" smtClean="0"/>
              <a:t>have a desire</a:t>
            </a:r>
            <a:r>
              <a:rPr lang="en-US" sz="3200" dirty="0" smtClean="0"/>
              <a:t> </a:t>
            </a:r>
            <a:r>
              <a:rPr lang="en-US" sz="3200" dirty="0" smtClean="0"/>
              <a:t>to dig a little deeper.</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b="1" dirty="0" smtClean="0"/>
              <a:t>“50% of 8</a:t>
            </a:r>
            <a:r>
              <a:rPr lang="en-US" sz="5000" b="1" baseline="30000" dirty="0" smtClean="0"/>
              <a:t>th</a:t>
            </a:r>
            <a:r>
              <a:rPr lang="en-US" sz="5000" b="1" dirty="0" smtClean="0"/>
              <a:t> graders have a hostile attitude towards math &amp; </a:t>
            </a:r>
            <a:r>
              <a:rPr lang="en-US" sz="5000" b="1" dirty="0" smtClean="0"/>
              <a:t>science” </a:t>
            </a:r>
            <a:r>
              <a:rPr lang="en-US" sz="5000" b="1" baseline="30000" dirty="0" smtClean="0"/>
              <a:t>1</a:t>
            </a:r>
            <a:endParaRPr lang="en-US" sz="5000" b="1"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0" y="6789787"/>
            <a:ext cx="13437875" cy="2768298"/>
          </a:xfrm>
          <a:prstGeom prst="rect">
            <a:avLst/>
          </a:prstGeom>
          <a:noFill/>
        </p:spPr>
        <p:txBody>
          <a:bodyPr wrap="square" rtlCol="0">
            <a:noAutofit/>
          </a:bodyPr>
          <a:lstStyle/>
          <a:p>
            <a:pPr algn="just"/>
            <a:r>
              <a:rPr lang="en-US" sz="3200" dirty="0" smtClean="0"/>
              <a:t>For the processor, we selected the Cypress PSoC 3. We chose this chip due to its feature set and flexibility. The PSoC 3 architecture utilizes programmable interconnects which allow many chip functions to be routed to a desired pin; it also includes Universal Digital Blocks (UDBs) which facilitate custom hardware designs such as a full speed USB controller.</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20868500" y="21867561"/>
            <a:ext cx="6136226" cy="541203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Well documented APIs in PSoC Creator, the software which is used to program the PSoC 3, enabled rapid design and development by allowing us to make high level function calls without the requirement of low level register reading and writing to implement firmware functionality.</a:t>
            </a:r>
            <a:endParaRPr lang="en-US" sz="3200" dirty="0"/>
          </a:p>
        </p:txBody>
      </p:sp>
      <p:cxnSp>
        <p:nvCxnSpPr>
          <p:cNvPr id="46" name="Straight Arrow Connector 45"/>
          <p:cNvCxnSpPr/>
          <p:nvPr/>
        </p:nvCxnSpPr>
        <p:spPr>
          <a:xfrm>
            <a:off x="28270200" y="9092866"/>
            <a:ext cx="656745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This use of free software for all development stages supports the sponsors’ goal  of an open and accessible project.</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3,4</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 For the initial build we chose to include light and low-oxygen 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20269200"/>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2400425"/>
            <a:ext cx="1562244" cy="1446522"/>
          </a:xfrm>
          <a:prstGeom prst="rect">
            <a:avLst/>
          </a:prstGeom>
        </p:spPr>
      </p:pic>
      <p:sp>
        <p:nvSpPr>
          <p:cNvPr id="80" name="TextBox 79"/>
          <p:cNvSpPr txBox="1"/>
          <p:nvPr/>
        </p:nvSpPr>
        <p:spPr>
          <a:xfrm>
            <a:off x="33507423" y="21732946"/>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846947"/>
            <a:ext cx="1562244" cy="584775"/>
          </a:xfrm>
          <a:prstGeom prst="rect">
            <a:avLst/>
          </a:prstGeom>
          <a:noFill/>
        </p:spPr>
        <p:txBody>
          <a:bodyPr wrap="square" rtlCol="0">
            <a:spAutoFit/>
          </a:bodyPr>
          <a:lstStyle/>
          <a:p>
            <a:pPr algn="ctr"/>
            <a:r>
              <a:rPr lang="en-US" sz="1600" dirty="0" smtClean="0"/>
              <a:t>Low Oxygen 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22772154" y="2734070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a:t>The base station itself is simple to operate. It has a </a:t>
            </a:r>
            <a:r>
              <a:rPr lang="en-US" sz="3200" dirty="0" smtClean="0"/>
              <a:t>single multi color </a:t>
            </a:r>
            <a:r>
              <a:rPr lang="en-US" sz="3200" dirty="0"/>
              <a:t>LED to indicate system </a:t>
            </a:r>
            <a:r>
              <a:rPr lang="en-US" sz="3200" dirty="0" smtClean="0"/>
              <a:t>state </a:t>
            </a:r>
            <a:r>
              <a:rPr lang="en-US" sz="3200" dirty="0"/>
              <a:t>and two buttons that start or stop sampling.</a:t>
            </a:r>
          </a:p>
        </p:txBody>
      </p:sp>
      <p:cxnSp>
        <p:nvCxnSpPr>
          <p:cNvPr id="87" name="Straight Arrow Connector 86"/>
          <p:cNvCxnSpPr/>
          <p:nvPr/>
        </p:nvCxnSpPr>
        <p:spPr>
          <a:xfrm>
            <a:off x="25908000" y="21336000"/>
            <a:ext cx="734551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3046988"/>
          </a:xfrm>
          <a:prstGeom prst="rect">
            <a:avLst/>
          </a:prstGeom>
          <a:noFill/>
        </p:spPr>
        <p:txBody>
          <a:bodyPr wrap="square" rtlCol="0">
            <a:spAutoFit/>
          </a:bodyPr>
          <a:lstStyle/>
          <a:p>
            <a:pPr algn="just"/>
            <a:r>
              <a:rPr lang="en-US" sz="3200" dirty="0" smtClean="0"/>
              <a:t>Using </a:t>
            </a:r>
            <a:r>
              <a:rPr lang="en-US" sz="3200" dirty="0"/>
              <a:t>a GUI developed by our team, users are able to configure sample rate, download data, and view any errors detected in the system.</a:t>
            </a:r>
          </a:p>
          <a:p>
            <a:pPr algn="just"/>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70348" y="25419432"/>
            <a:ext cx="4871214" cy="2747864"/>
          </a:xfrm>
          <a:prstGeom prst="rect">
            <a:avLst/>
          </a:prstGeom>
        </p:spPr>
      </p:pic>
      <p:pic>
        <p:nvPicPr>
          <p:cNvPr id="17" name="Picture 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139935" y="17741047"/>
            <a:ext cx="1426455" cy="1426455"/>
          </a:xfrm>
          <a:prstGeom prst="rect">
            <a:avLst/>
          </a:prstGeom>
        </p:spPr>
      </p:pic>
      <p:pic>
        <p:nvPicPr>
          <p:cNvPr id="42" name="Picture 41"/>
          <p:cNvPicPr>
            <a:picLocks noChangeAspect="1"/>
          </p:cNvPicPr>
          <p:nvPr/>
        </p:nvPicPr>
        <p:blipFill rotWithShape="1">
          <a:blip r:embed="rId19" cstate="print">
            <a:extLst>
              <a:ext uri="{28A0092B-C50C-407E-A947-70E740481C1C}">
                <a14:useLocalDpi xmlns:a14="http://schemas.microsoft.com/office/drawing/2010/main" val="0"/>
              </a:ext>
            </a:extLst>
          </a:blip>
          <a:srcRect l="10628" r="15036"/>
          <a:stretch/>
        </p:blipFill>
        <p:spPr>
          <a:xfrm>
            <a:off x="14097000" y="19586972"/>
            <a:ext cx="1548577" cy="1426456"/>
          </a:xfrm>
          <a:prstGeom prst="rect">
            <a:avLst/>
          </a:prstGeom>
        </p:spPr>
      </p:pic>
      <p:pic>
        <p:nvPicPr>
          <p:cNvPr id="44" name="Picture 43"/>
          <p:cNvPicPr>
            <a:picLocks noChangeAspect="1"/>
          </p:cNvPicPr>
          <p:nvPr/>
        </p:nvPicPr>
        <p:blipFill rotWithShape="1">
          <a:blip r:embed="rId20" cstate="print">
            <a:extLst>
              <a:ext uri="{28A0092B-C50C-407E-A947-70E740481C1C}">
                <a14:useLocalDpi xmlns:a14="http://schemas.microsoft.com/office/drawing/2010/main" val="0"/>
              </a:ext>
            </a:extLst>
          </a:blip>
          <a:srcRect l="11077" r="9420"/>
          <a:stretch/>
        </p:blipFill>
        <p:spPr>
          <a:xfrm>
            <a:off x="8144220" y="17736807"/>
            <a:ext cx="1437356" cy="1426126"/>
          </a:xfrm>
          <a:prstGeom prst="rect">
            <a:avLst/>
          </a:prstGeom>
        </p:spPr>
      </p:pic>
      <p:cxnSp>
        <p:nvCxnSpPr>
          <p:cNvPr id="89" name="Straight Arrow Connector 88"/>
          <p:cNvCxnSpPr/>
          <p:nvPr/>
        </p:nvCxnSpPr>
        <p:spPr>
          <a:xfrm>
            <a:off x="28919115" y="27203400"/>
            <a:ext cx="43343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flipH="1">
            <a:off x="27043943" y="24460200"/>
            <a:ext cx="59506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3966</TotalTime>
  <Words>555</Words>
  <Application>Microsoft Office PowerPoint</Application>
  <PresentationFormat>Custom</PresentationFormat>
  <Paragraphs>44</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135</cp:revision>
  <dcterms:created xsi:type="dcterms:W3CDTF">2008-12-19T19:08:39Z</dcterms:created>
  <dcterms:modified xsi:type="dcterms:W3CDTF">2014-05-28T06:38:25Z</dcterms:modified>
</cp:coreProperties>
</file>